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handoutMasterIdLst>
    <p:handoutMasterId r:id="rId52"/>
  </p:handoutMasterIdLst>
  <p:sldIdLst>
    <p:sldId id="259" r:id="rId2"/>
    <p:sldId id="294" r:id="rId3"/>
    <p:sldId id="350" r:id="rId4"/>
    <p:sldId id="352" r:id="rId5"/>
    <p:sldId id="317" r:id="rId6"/>
    <p:sldId id="305" r:id="rId7"/>
    <p:sldId id="356" r:id="rId8"/>
    <p:sldId id="331" r:id="rId9"/>
    <p:sldId id="355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54" r:id="rId18"/>
    <p:sldId id="341" r:id="rId19"/>
    <p:sldId id="306" r:id="rId20"/>
    <p:sldId id="365" r:id="rId21"/>
    <p:sldId id="366" r:id="rId22"/>
    <p:sldId id="370" r:id="rId23"/>
    <p:sldId id="364" r:id="rId24"/>
    <p:sldId id="369" r:id="rId25"/>
    <p:sldId id="367" r:id="rId26"/>
    <p:sldId id="368" r:id="rId27"/>
    <p:sldId id="371" r:id="rId28"/>
    <p:sldId id="342" r:id="rId29"/>
    <p:sldId id="307" r:id="rId30"/>
    <p:sldId id="372" r:id="rId31"/>
    <p:sldId id="373" r:id="rId32"/>
    <p:sldId id="310" r:id="rId33"/>
    <p:sldId id="314" r:id="rId34"/>
    <p:sldId id="375" r:id="rId35"/>
    <p:sldId id="309" r:id="rId36"/>
    <p:sldId id="376" r:id="rId37"/>
    <p:sldId id="343" r:id="rId38"/>
    <p:sldId id="311" r:id="rId39"/>
    <p:sldId id="318" r:id="rId40"/>
    <p:sldId id="344" r:id="rId41"/>
    <p:sldId id="377" r:id="rId42"/>
    <p:sldId id="345" r:id="rId43"/>
    <p:sldId id="346" r:id="rId44"/>
    <p:sldId id="347" r:id="rId45"/>
    <p:sldId id="348" r:id="rId46"/>
    <p:sldId id="267" r:id="rId47"/>
    <p:sldId id="349" r:id="rId48"/>
    <p:sldId id="378" r:id="rId49"/>
    <p:sldId id="280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0" y="7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2021-12-30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446" y="1118173"/>
            <a:ext cx="4659321" cy="3555237"/>
            <a:chOff x="330744" y="361950"/>
            <a:chExt cx="4659321" cy="3555237"/>
          </a:xfrm>
        </p:grpSpPr>
        <p:sp>
          <p:nvSpPr>
            <p:cNvPr id="7" name="TextBox 6"/>
            <p:cNvSpPr txBox="1"/>
            <p:nvPr/>
          </p:nvSpPr>
          <p:spPr>
            <a:xfrm>
              <a:off x="727360" y="500867"/>
              <a:ext cx="426270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Python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Collection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48071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Python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Collection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0621" y="5174960"/>
            <a:ext cx="6720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빅데이터 분석과 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UI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구현을 위한 자바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, </a:t>
            </a:r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파이썬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 개발자 과정 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r"/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정가영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endParaRPr lang="ko-KR" altLang="en-US" sz="4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795D2-01BE-41DB-9CE1-D6B3E8E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7" y="2466674"/>
            <a:ext cx="6696365" cy="4146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ABDDC-9978-4092-9892-73797900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827002"/>
            <a:ext cx="6788990" cy="41461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93A9D-5F82-45D4-89BA-D0FC552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87" y="2077537"/>
            <a:ext cx="1752600" cy="1114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D85441-F39C-4CA8-9720-C9683885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2" y="2039437"/>
            <a:ext cx="1733550" cy="115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753722" y="682639"/>
            <a:ext cx="42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2060"/>
                </a:solidFill>
              </a:rPr>
              <a:t>리사이즈할</a:t>
            </a:r>
            <a:r>
              <a:rPr lang="ko-KR" altLang="en-US" b="1" dirty="0">
                <a:solidFill>
                  <a:srgbClr val="002060"/>
                </a:solidFill>
              </a:rPr>
              <a:t> 픽셀을 사용자가 입력하면 이미지 크기 조정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dirty="0"/>
              <a:t>입력한 값을 새로운 사진의 가로와 세로로 지정해서 화면에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8F2047-8D9C-4442-95B6-64D85902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58" y="347910"/>
            <a:ext cx="5951438" cy="21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</a:rPr>
              <a:t>메인메뉴의</a:t>
            </a:r>
            <a:r>
              <a:rPr lang="ko-KR" altLang="en-US" sz="2000" b="1" dirty="0">
                <a:solidFill>
                  <a:srgbClr val="002060"/>
                </a:solidFill>
              </a:rPr>
              <a:t> 하단메뉴의 추가적인 메뉴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39080-561F-42F0-9C06-48427430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3" y="2788530"/>
            <a:ext cx="97440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40533-3414-4943-ABB7-C57CC2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53" y="4287468"/>
            <a:ext cx="6724650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9C45E-F904-4B28-88A4-3E1300D5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03" y="5794147"/>
            <a:ext cx="8181975" cy="819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639DAC-D623-4204-8CDD-3B50C799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06" y="357213"/>
            <a:ext cx="3190620" cy="1905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454CF-8627-48A7-BAB6-F7D63BE37652}"/>
              </a:ext>
            </a:extLst>
          </p:cNvPr>
          <p:cNvSpPr txBox="1"/>
          <p:nvPr/>
        </p:nvSpPr>
        <p:spPr>
          <a:xfrm>
            <a:off x="232257" y="2149161"/>
            <a:ext cx="4297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메인메뉴에</a:t>
            </a:r>
            <a:r>
              <a:rPr lang="ko-KR" altLang="en-US" dirty="0"/>
              <a:t> 추가할 상위메뉴 생성 후 </a:t>
            </a:r>
            <a:r>
              <a:rPr lang="en-US" altLang="ko-KR" dirty="0"/>
              <a:t>.</a:t>
            </a:r>
            <a:r>
              <a:rPr lang="en-US" altLang="ko-KR" dirty="0" err="1"/>
              <a:t>add_cascade</a:t>
            </a:r>
            <a:r>
              <a:rPr lang="en-US" altLang="ko-KR" dirty="0"/>
              <a:t>() </a:t>
            </a:r>
            <a:r>
              <a:rPr lang="ko-KR" altLang="en-US" dirty="0"/>
              <a:t>함수로 추가함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상위메뉴의 하위메뉴 생성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하위메뉴 안 하위메뉴 생성 </a:t>
            </a:r>
            <a:r>
              <a:rPr lang="en-US" altLang="ko-KR" dirty="0"/>
              <a:t>.</a:t>
            </a:r>
            <a:r>
              <a:rPr lang="en-US" altLang="ko-KR" dirty="0" err="1"/>
              <a:t>add_command</a:t>
            </a:r>
            <a:r>
              <a:rPr lang="en-US" altLang="ko-KR" dirty="0"/>
              <a:t>()</a:t>
            </a:r>
            <a:r>
              <a:rPr lang="ko-KR" altLang="en-US" dirty="0"/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14408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</a:rPr>
              <a:t>블러</a:t>
            </a:r>
            <a:r>
              <a:rPr lang="ko-KR" altLang="en-US" sz="2000" b="1" dirty="0">
                <a:solidFill>
                  <a:srgbClr val="002060"/>
                </a:solidFill>
              </a:rPr>
              <a:t>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E06D5-EF58-4DD3-9D33-C017223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6" y="446318"/>
            <a:ext cx="25908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5848C-8E0B-44B9-A989-BC6EAB5B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44" y="1361267"/>
            <a:ext cx="225742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08D42-FD8F-4A92-9D61-4CFE100D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0" y="3733209"/>
            <a:ext cx="79438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1~10</a:t>
            </a:r>
            <a:r>
              <a:rPr lang="ko-KR" altLang="en-US" dirty="0"/>
              <a:t>의 값 중 입력하면 </a:t>
            </a:r>
            <a:r>
              <a:rPr lang="en-US" altLang="ko-KR" dirty="0"/>
              <a:t>blur()</a:t>
            </a:r>
            <a:r>
              <a:rPr lang="ko-KR" altLang="en-US" dirty="0"/>
              <a:t>함수를 이용해 이미지에 흐린 효과 적용</a:t>
            </a:r>
          </a:p>
        </p:txBody>
      </p:sp>
    </p:spTree>
    <p:extLst>
      <p:ext uri="{BB962C8B-B14F-4D97-AF65-F5344CB8AC3E}">
        <p14:creationId xmlns:p14="http://schemas.microsoft.com/office/powerpoint/2010/main" val="73574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날카로운 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Sharpen()</a:t>
            </a:r>
            <a:r>
              <a:rPr lang="ko-KR" altLang="en-US" dirty="0"/>
              <a:t>함수를 이용해 </a:t>
            </a:r>
            <a:endParaRPr lang="en-US" altLang="ko-KR" dirty="0"/>
          </a:p>
          <a:p>
            <a:r>
              <a:rPr lang="ko-KR" altLang="en-US" dirty="0"/>
              <a:t>이미지에 날카로운 이미지효과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AB6DC-E077-4CDF-904C-2FED74C1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1" y="1119378"/>
            <a:ext cx="207645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32677D-AB5D-4406-86B6-91D2410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93" y="1128904"/>
            <a:ext cx="204787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980A5-300C-4FEB-B6AE-DC4FE0EE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45" y="1097738"/>
            <a:ext cx="2085975" cy="201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25B56C-5471-4E9E-A8A3-70E5350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3403562"/>
            <a:ext cx="7410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색상 강조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61607" y="1648681"/>
            <a:ext cx="42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0,1,2 </a:t>
            </a:r>
            <a:r>
              <a:rPr lang="ko-KR" altLang="en-US" dirty="0"/>
              <a:t>중 입력하면 빨강</a:t>
            </a:r>
            <a:r>
              <a:rPr lang="en-US" altLang="ko-KR" dirty="0"/>
              <a:t>,</a:t>
            </a:r>
            <a:r>
              <a:rPr lang="ko-KR" altLang="en-US" dirty="0"/>
              <a:t>파랑</a:t>
            </a:r>
            <a:r>
              <a:rPr lang="en-US" altLang="ko-KR" dirty="0"/>
              <a:t>, </a:t>
            </a:r>
            <a:r>
              <a:rPr lang="ko-KR" altLang="en-US" dirty="0"/>
              <a:t>노랑으로 색상이 변화함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50AC9-F124-44FD-9116-847EAA5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03" y="581361"/>
            <a:ext cx="1785487" cy="2525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9430F-716D-4B3A-9DEA-D7E4B5C6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21" y="443575"/>
            <a:ext cx="2047875" cy="209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E437D-42D1-4587-80E8-DBBBFA45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13" y="2539075"/>
            <a:ext cx="1990725" cy="201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200BE-7079-47C5-9F03-EAAF5414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18" y="4546526"/>
            <a:ext cx="1981200" cy="2038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08F9F5-5126-41AD-AF24-49748E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50" y="3194687"/>
            <a:ext cx="8500002" cy="34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워터마크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169303" y="985128"/>
            <a:ext cx="39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파일에서 워터마크 추가할 이미지 선택 후 추가하면 기존의 이미지의 </a:t>
            </a:r>
            <a:r>
              <a:rPr lang="en-US" altLang="ko-KR" dirty="0"/>
              <a:t>0.5 </a:t>
            </a:r>
            <a:r>
              <a:rPr lang="ko-KR" altLang="en-US" dirty="0"/>
              <a:t>픽셀 지점에 워터마크를 추가함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1BA8E-61DC-43F3-994C-5849BC1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96" y="419694"/>
            <a:ext cx="3034244" cy="2977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2E5CDC-4FD3-4B53-B083-E575D3B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659712"/>
            <a:ext cx="10477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62817" y="1159973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버튼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068037" y="1190751"/>
            <a:ext cx="82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버튼을 생성한 후 바탕화면의 버튼을 누르면 해당 효과를 적용하는 함수를 호출하도록 함 </a:t>
            </a:r>
            <a:r>
              <a:rPr lang="en-US" altLang="ko-KR" dirty="0"/>
              <a:t>-&gt; </a:t>
            </a:r>
            <a:r>
              <a:rPr lang="ko-KR" altLang="en-US" dirty="0"/>
              <a:t>메뉴를 눌러서 선택하는 수고를 </a:t>
            </a:r>
            <a:r>
              <a:rPr lang="ko-KR" altLang="en-US" dirty="0" err="1"/>
              <a:t>덜음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F83E0-D6F0-40CF-AC9D-A304DA3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66" y="1943675"/>
            <a:ext cx="9026136" cy="47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0AA50-49E2-4CD7-A7D5-D17456D6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2" y="1912320"/>
            <a:ext cx="984399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61481" y="117646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222806" y="4181003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61481" y="1345510"/>
            <a:ext cx="38945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이용자가 사용하기에 간단하고 쉬운 이미지 편집 툴을 만들고 앞의 수업에서 배운 파이썬 기본 문법을 이용해 실제 사용할 수 있는 이미지 프로그램을 만들 수 있었다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매끄럽지 않은 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구현이 아쉽다고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생각헀으며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포토샵처럼 다양하고 정교한 작업을 위한 기능은 구현하지 못했다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여러 컴퓨터에서 작업을 하면서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파이썬과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라이브러리를 연동시키고 세팅하는 작업이 어렵다고 느꼈다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PingPong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파이썬 함수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클래스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객체의 이해와 활용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38020" y="2036242"/>
            <a:ext cx="382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</a:rPr>
              <a:t> 어린 시절에 해봤던 추억의 핑퐁게임을 </a:t>
            </a:r>
            <a:r>
              <a:rPr lang="ko-KR" altLang="en-US" sz="1600" dirty="0" err="1">
                <a:solidFill>
                  <a:schemeClr val="tx2"/>
                </a:solidFill>
              </a:rPr>
              <a:t>만들어보기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4612" y="144034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</a:t>
              </a:r>
              <a:r>
                <a:rPr lang="ko-KR" altLang="en-US" sz="2200" dirty="0"/>
                <a:t> </a:t>
              </a:r>
              <a:r>
                <a:rPr lang="en-US" altLang="ko-KR" sz="2200" dirty="0"/>
                <a:t>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413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3</a:t>
            </a:r>
            <a:r>
              <a:rPr lang="ko-KR" altLang="en-US" sz="1600" dirty="0">
                <a:solidFill>
                  <a:schemeClr val="tx2"/>
                </a:solidFill>
              </a:rPr>
              <a:t>개의 클래스와 메인으로 나눠 게임 작성</a:t>
            </a: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클래스들이 연동되어 게임이 진행되도록 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189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8006" y="2110233"/>
            <a:ext cx="9009646" cy="2098909"/>
            <a:chOff x="212651" y="3203874"/>
            <a:chExt cx="8472875" cy="905098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522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개요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개발환경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1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044470" cy="369332"/>
              <a:chOff x="212651" y="3255887"/>
              <a:chExt cx="2044470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프로젝트 개요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322986" cy="369332"/>
              <a:chOff x="2356877" y="3206557"/>
              <a:chExt cx="2322986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7776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 수행 절차 및 방법 </a:t>
                </a:r>
              </a:p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70033" y="3203874"/>
              <a:ext cx="1476144" cy="278713"/>
              <a:chOff x="5311929" y="3205139"/>
              <a:chExt cx="1476144" cy="27871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311929" y="3205139"/>
                <a:ext cx="14761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수행 결과 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787282" y="3206557"/>
              <a:ext cx="1898244" cy="278713"/>
              <a:chOff x="6956206" y="3236652"/>
              <a:chExt cx="1898244" cy="27871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956206" y="3236652"/>
                <a:ext cx="18982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자체 평가 의견 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1548" y="323665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877875" y="3599353"/>
              <a:ext cx="1777644" cy="50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사전계획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자료수집 및 준비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총 개발기간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9879006" y="3622361"/>
            <a:ext cx="98436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25" y="1621096"/>
            <a:ext cx="5927765" cy="4291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C98DE3-ED04-40D9-94DE-BF6BDDDF7D13}"/>
              </a:ext>
            </a:extLst>
          </p:cNvPr>
          <p:cNvSpPr txBox="1"/>
          <p:nvPr/>
        </p:nvSpPr>
        <p:spPr>
          <a:xfrm>
            <a:off x="2788596" y="3437703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9F3E-C34F-47C0-9BBB-7D31DC69F27D}"/>
              </a:ext>
            </a:extLst>
          </p:cNvPr>
          <p:cNvSpPr txBox="1"/>
          <p:nvPr/>
        </p:nvSpPr>
        <p:spPr>
          <a:xfrm>
            <a:off x="6162089" y="6086184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Ball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AC90-364D-43B0-86C0-33E98D3A18C1}"/>
              </a:ext>
            </a:extLst>
          </p:cNvPr>
          <p:cNvSpPr txBox="1"/>
          <p:nvPr/>
        </p:nvSpPr>
        <p:spPr>
          <a:xfrm>
            <a:off x="7595058" y="1149660"/>
            <a:ext cx="131838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Table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4797388" y="1149660"/>
            <a:ext cx="189622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Score Table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183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움직임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초기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처음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2"/>
            <a:ext cx="2854543" cy="2037960"/>
            <a:chOff x="82395" y="3836221"/>
            <a:chExt cx="1987928" cy="172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32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재시작함수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/>
                </a:solidFill>
              </a:rPr>
              <a:t>PingPong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Game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Table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37" y="341821"/>
            <a:ext cx="5762625" cy="417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749440" y="1256287"/>
            <a:ext cx="46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생성자 함수로 윈도우 창에 캔버스 추가</a:t>
            </a:r>
            <a:r>
              <a:rPr lang="en-US" altLang="ko-KR" dirty="0"/>
              <a:t>-&gt; </a:t>
            </a:r>
            <a:r>
              <a:rPr lang="ko-KR" altLang="en-US" dirty="0"/>
              <a:t>캔버스에 </a:t>
            </a:r>
            <a:r>
              <a:rPr lang="ko-KR" altLang="en-US" dirty="0" err="1"/>
              <a:t>네트선</a:t>
            </a:r>
            <a:r>
              <a:rPr lang="ko-KR" altLang="en-US" dirty="0"/>
              <a:t> 생성</a:t>
            </a:r>
            <a:r>
              <a:rPr lang="en-US" altLang="ko-KR" dirty="0"/>
              <a:t>-&gt;</a:t>
            </a:r>
            <a:r>
              <a:rPr lang="ko-KR" altLang="en-US" dirty="0" err="1"/>
              <a:t>득점판</a:t>
            </a:r>
            <a:r>
              <a:rPr lang="ko-KR" altLang="en-US" dirty="0"/>
              <a:t> 생성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EBF7-5273-45C1-919C-635998EA3775}"/>
              </a:ext>
            </a:extLst>
          </p:cNvPr>
          <p:cNvSpPr txBox="1"/>
          <p:nvPr/>
        </p:nvSpPr>
        <p:spPr>
          <a:xfrm>
            <a:off x="707203" y="2796054"/>
            <a:ext cx="4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화면에 보일 공</a:t>
            </a:r>
            <a:r>
              <a:rPr lang="en-US" altLang="ko-KR" dirty="0"/>
              <a:t>, </a:t>
            </a:r>
            <a:r>
              <a:rPr lang="ko-KR" altLang="en-US" dirty="0"/>
              <a:t>배트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1121B-055D-46F6-A82B-A3BB254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8" y="4582468"/>
            <a:ext cx="8320346" cy="200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1E13D-4FA4-4013-B95F-81C9443493B4}"/>
              </a:ext>
            </a:extLst>
          </p:cNvPr>
          <p:cNvSpPr txBox="1"/>
          <p:nvPr/>
        </p:nvSpPr>
        <p:spPr>
          <a:xfrm>
            <a:off x="707202" y="3458657"/>
            <a:ext cx="4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배트가 테이블 위해서 움직이도록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화면을 벗어나면 득점판에 점수 갱신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75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Ball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404E-803D-4865-A777-4B62DF7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9" y="3210577"/>
            <a:ext cx="9115425" cy="3495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62" y="244548"/>
            <a:ext cx="5715000" cy="4124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1371E-A98B-4F04-8D3C-D2C4BF543951}"/>
              </a:ext>
            </a:extLst>
          </p:cNvPr>
          <p:cNvSpPr txBox="1"/>
          <p:nvPr/>
        </p:nvSpPr>
        <p:spPr>
          <a:xfrm>
            <a:off x="590843" y="1195754"/>
            <a:ext cx="52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공의 움직임</a:t>
            </a:r>
            <a:r>
              <a:rPr lang="en-US" altLang="ko-KR" dirty="0">
                <a:solidFill>
                  <a:srgbClr val="002060"/>
                </a:solidFill>
              </a:rPr>
              <a:t>:</a:t>
            </a:r>
          </a:p>
          <a:p>
            <a:r>
              <a:rPr lang="ko-KR" altLang="en-US" dirty="0"/>
              <a:t>공이 현재 </a:t>
            </a:r>
            <a:r>
              <a:rPr lang="ko-KR" altLang="en-US" dirty="0" err="1"/>
              <a:t>위치값에</a:t>
            </a:r>
            <a:r>
              <a:rPr lang="ko-KR" altLang="en-US" dirty="0"/>
              <a:t> </a:t>
            </a:r>
            <a:r>
              <a:rPr lang="ko-KR" altLang="en-US" dirty="0" err="1"/>
              <a:t>속도값을</a:t>
            </a:r>
            <a:r>
              <a:rPr lang="ko-KR" altLang="en-US" dirty="0"/>
              <a:t> 더해 </a:t>
            </a:r>
            <a:r>
              <a:rPr lang="ko-KR" altLang="en-US" dirty="0" err="1"/>
              <a:t>움직도록함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공이 위</a:t>
            </a:r>
            <a:r>
              <a:rPr lang="en-US" altLang="ko-KR" dirty="0"/>
              <a:t>, </a:t>
            </a:r>
            <a:r>
              <a:rPr lang="ko-KR" altLang="en-US" dirty="0"/>
              <a:t>아래벽과 충돌했을 때 반대방향으로 공이 가도록 설정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Bat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9" y="964548"/>
            <a:ext cx="5715000" cy="412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49C08-6F57-417B-AE02-60A7341DD67E}"/>
              </a:ext>
            </a:extLst>
          </p:cNvPr>
          <p:cNvSpPr txBox="1"/>
          <p:nvPr/>
        </p:nvSpPr>
        <p:spPr>
          <a:xfrm>
            <a:off x="490138" y="1343671"/>
            <a:ext cx="526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배트가 위</a:t>
            </a:r>
            <a:r>
              <a:rPr lang="en-US" altLang="ko-KR" dirty="0"/>
              <a:t>,</a:t>
            </a:r>
            <a:r>
              <a:rPr lang="ko-KR" altLang="en-US" dirty="0"/>
              <a:t>아래</a:t>
            </a:r>
            <a:r>
              <a:rPr lang="en-US" altLang="ko-KR" dirty="0"/>
              <a:t>,</a:t>
            </a:r>
            <a:r>
              <a:rPr lang="ko-KR" altLang="en-US" dirty="0"/>
              <a:t>오른쪽</a:t>
            </a:r>
            <a:r>
              <a:rPr lang="en-US" altLang="ko-KR" dirty="0"/>
              <a:t>,</a:t>
            </a:r>
            <a:r>
              <a:rPr lang="ko-KR" altLang="en-US" dirty="0"/>
              <a:t>왼쪽으로 움직이도록 함</a:t>
            </a:r>
            <a:r>
              <a:rPr lang="en-US" altLang="ko-KR" dirty="0"/>
              <a:t>-&gt; </a:t>
            </a:r>
            <a:r>
              <a:rPr lang="ko-KR" altLang="en-US" dirty="0"/>
              <a:t>테이블의 </a:t>
            </a:r>
            <a:r>
              <a:rPr lang="en-US" altLang="ko-KR" dirty="0" err="1"/>
              <a:t>move_item</a:t>
            </a:r>
            <a:r>
              <a:rPr lang="en-US" altLang="ko-KR" dirty="0"/>
              <a:t>()</a:t>
            </a:r>
            <a:r>
              <a:rPr lang="ko-KR" altLang="en-US" dirty="0"/>
              <a:t> 호출에 테이블 위에서 배트가 움직이도록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48DFA-BB9E-4CDE-9858-99D53C80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" y="2361037"/>
            <a:ext cx="6087379" cy="453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0B7FF-8960-4400-8399-7CEF6B3626DC}"/>
              </a:ext>
            </a:extLst>
          </p:cNvPr>
          <p:cNvSpPr txBox="1"/>
          <p:nvPr/>
        </p:nvSpPr>
        <p:spPr>
          <a:xfrm>
            <a:off x="394400" y="3478824"/>
            <a:ext cx="409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배트의 충돌을 감지 처리 </a:t>
            </a:r>
          </a:p>
        </p:txBody>
      </p:sp>
    </p:spTree>
    <p:extLst>
      <p:ext uri="{BB962C8B-B14F-4D97-AF65-F5344CB8AC3E}">
        <p14:creationId xmlns:p14="http://schemas.microsoft.com/office/powerpoint/2010/main" val="417447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B1962-AA1D-48AC-84B6-E9814827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87" y="490318"/>
            <a:ext cx="5667375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A21F-D9B8-4866-946D-B88BDCB28672}"/>
              </a:ext>
            </a:extLst>
          </p:cNvPr>
          <p:cNvSpPr txBox="1"/>
          <p:nvPr/>
        </p:nvSpPr>
        <p:spPr>
          <a:xfrm>
            <a:off x="749440" y="1343671"/>
            <a:ext cx="4855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전역변수 초기화</a:t>
            </a:r>
            <a:r>
              <a:rPr lang="en-US" altLang="ko-KR" dirty="0"/>
              <a:t>(</a:t>
            </a:r>
            <a:r>
              <a:rPr lang="ko-KR" altLang="en-US" dirty="0"/>
              <a:t>공의 속도</a:t>
            </a:r>
            <a:r>
              <a:rPr lang="en-US" altLang="ko-KR" dirty="0"/>
              <a:t>,</a:t>
            </a:r>
            <a:r>
              <a:rPr lang="ko-KR" altLang="en-US" dirty="0" err="1"/>
              <a:t>점수판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캔버스 생성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캔버스 위 가운데 선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배트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게임진행</a:t>
            </a:r>
            <a:endParaRPr lang="en-US" altLang="ko-KR" dirty="0"/>
          </a:p>
          <a:p>
            <a:r>
              <a:rPr lang="ko-KR" altLang="en-US" dirty="0"/>
              <a:t>공이 좌우 벽에 충돌했을 때 </a:t>
            </a:r>
            <a:endParaRPr lang="en-US" altLang="ko-KR" dirty="0"/>
          </a:p>
          <a:p>
            <a:r>
              <a:rPr lang="ko-KR" altLang="en-US" dirty="0"/>
              <a:t>공을 멈추고 초기화</a:t>
            </a:r>
            <a:endParaRPr lang="en-US" altLang="ko-KR" dirty="0"/>
          </a:p>
          <a:p>
            <a:r>
              <a:rPr lang="ko-KR" altLang="en-US" dirty="0"/>
              <a:t>배트 위치 초기화</a:t>
            </a:r>
            <a:endParaRPr lang="en-US" altLang="ko-KR" dirty="0"/>
          </a:p>
          <a:p>
            <a:r>
              <a:rPr lang="ko-KR" altLang="en-US" dirty="0" err="1"/>
              <a:t>득점판표시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Talbe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Ball, Bat </a:t>
            </a:r>
            <a:r>
              <a:rPr lang="ko-KR" altLang="en-US" dirty="0"/>
              <a:t>클래스로 인스턴스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A4C67E-0933-4EA1-BE8D-04D95DC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07" y="5051901"/>
            <a:ext cx="8738995" cy="128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1CB7-B607-4666-A1CE-BC4376420CB1}"/>
              </a:ext>
            </a:extLst>
          </p:cNvPr>
          <p:cNvSpPr txBox="1"/>
          <p:nvPr/>
        </p:nvSpPr>
        <p:spPr>
          <a:xfrm>
            <a:off x="749440" y="5461205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배경이미지</a:t>
            </a:r>
            <a:r>
              <a:rPr lang="ko-KR" altLang="en-US" dirty="0"/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774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58744-C76F-4BA3-B38F-C4E51586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9" y="1360727"/>
            <a:ext cx="5178853" cy="5224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2C192-1B94-4AD7-B533-7AC26EAFE6CD}"/>
              </a:ext>
            </a:extLst>
          </p:cNvPr>
          <p:cNvSpPr txBox="1"/>
          <p:nvPr/>
        </p:nvSpPr>
        <p:spPr>
          <a:xfrm>
            <a:off x="619789" y="1964267"/>
            <a:ext cx="488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게임진행 함수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키 이벤트와 함수를 연결시켜 배트를 제어함</a:t>
            </a:r>
          </a:p>
        </p:txBody>
      </p:sp>
    </p:spTree>
    <p:extLst>
      <p:ext uri="{BB962C8B-B14F-4D97-AF65-F5344CB8AC3E}">
        <p14:creationId xmlns:p14="http://schemas.microsoft.com/office/powerpoint/2010/main" val="11587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4029" y="121387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946139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53691" y="1487157"/>
            <a:ext cx="3533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클래스를 나누고 클래스를 </a:t>
            </a:r>
            <a:r>
              <a:rPr lang="en-US" altLang="ko-KR" sz="1600" dirty="0">
                <a:solidFill>
                  <a:schemeClr val="tx2"/>
                </a:solidFill>
              </a:rPr>
              <a:t>Main </a:t>
            </a:r>
            <a:r>
              <a:rPr lang="ko-KR" altLang="en-US" sz="1600" dirty="0">
                <a:solidFill>
                  <a:schemeClr val="tx2"/>
                </a:solidFill>
              </a:rPr>
              <a:t>에서 실행시켜 가독성을 올리고 수정이 용이하게 할 수 있다는 것을 배웠다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생성자 함수를 이용해 인스턴스를 만드는 것을 이해하는 것에 도움이 되었다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게임 진행 함수 등 함수를 </a:t>
            </a:r>
            <a:r>
              <a:rPr lang="ko-KR" altLang="en-US" sz="1600" dirty="0" err="1">
                <a:solidFill>
                  <a:schemeClr val="tx2"/>
                </a:solidFill>
              </a:rPr>
              <a:t>연관지어</a:t>
            </a:r>
            <a:r>
              <a:rPr lang="ko-KR" altLang="en-US" sz="1600" dirty="0">
                <a:solidFill>
                  <a:schemeClr val="tx2"/>
                </a:solidFill>
              </a:rPr>
              <a:t> 생각하고 로직을 </a:t>
            </a:r>
            <a:r>
              <a:rPr lang="ko-KR" altLang="en-US" sz="1600" dirty="0" err="1">
                <a:solidFill>
                  <a:schemeClr val="tx2"/>
                </a:solidFill>
              </a:rPr>
              <a:t>이해하고만들어야</a:t>
            </a:r>
            <a:r>
              <a:rPr lang="ko-KR" altLang="en-US" sz="1600" dirty="0">
                <a:solidFill>
                  <a:schemeClr val="tx2"/>
                </a:solidFill>
              </a:rPr>
              <a:t> 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My Personal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앞에서 배운 클래스</a:t>
            </a:r>
            <a:r>
              <a:rPr lang="en-US" altLang="ko-KR" sz="1600" dirty="0">
                <a:solidFill>
                  <a:schemeClr val="tx2"/>
                </a:solidFill>
              </a:rPr>
              <a:t>,  </a:t>
            </a:r>
            <a:r>
              <a:rPr lang="ko-KR" altLang="en-US" sz="1600" dirty="0" err="1">
                <a:solidFill>
                  <a:schemeClr val="tx2"/>
                </a:solidFill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함수의 이용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객체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배열을 응용해 게임에 </a:t>
            </a:r>
            <a:r>
              <a:rPr lang="ko-KR" altLang="en-US" sz="1600" dirty="0" err="1">
                <a:solidFill>
                  <a:schemeClr val="tx2"/>
                </a:solidFill>
              </a:rPr>
              <a:t>적용시켜보기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1674" y="2039673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앞에서 만든 핑퐁게임을 응용해 나만의 게임을 만들자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크리스마스 시즌을 맞아 미니게임을 통해 크리스마스 메시지를 전달하고자 함 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8266" y="144377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게임 </a:t>
            </a:r>
            <a:r>
              <a:rPr lang="en-US" altLang="ko-KR" sz="1600" dirty="0">
                <a:solidFill>
                  <a:schemeClr val="tx2"/>
                </a:solidFill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</a:rPr>
              <a:t>설정</a:t>
            </a: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배경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볼의 디자인 구상</a:t>
            </a: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핑퐁게임을 토대로 게임의 완성도를 높이고자 함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858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1318109" y="2422920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79366" y="2422920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3930284" y="2422920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9228448" y="2422920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33408" y="3496760"/>
            <a:ext cx="1694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My Personal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26329" y="3518304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of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Big 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7870" y="3535848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Mini Photoshop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2490" y="3505925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2"/>
                </a:solidFill>
              </a:rPr>
              <a:t>PingPong</a:t>
            </a:r>
            <a:r>
              <a:rPr lang="en-US" altLang="ko-KR" sz="2000" b="1" dirty="0">
                <a:solidFill>
                  <a:schemeClr val="tx2"/>
                </a:solidFill>
              </a:rPr>
              <a:t/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204176" cy="660429"/>
            <a:chOff x="1188881" y="351819"/>
            <a:chExt cx="1204176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Projects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71099" y="196675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초기위치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시작 방향이 랜덤으로 지정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3"/>
            <a:ext cx="2854543" cy="2407292"/>
            <a:chOff x="82395" y="3836221"/>
            <a:chExt cx="1987928" cy="20330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63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벽돌리스트 만드는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 제거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배경 이미지 설정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Pesonal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09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83849" cy="660429"/>
            <a:chOff x="1188881" y="351819"/>
            <a:chExt cx="188384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8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전체 구성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32" y="366963"/>
            <a:ext cx="4855104" cy="6246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1397" y="581361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A24C5-0B19-48DF-9A69-1BF1DD5C9BB9}"/>
              </a:ext>
            </a:extLst>
          </p:cNvPr>
          <p:cNvSpPr txBox="1"/>
          <p:nvPr/>
        </p:nvSpPr>
        <p:spPr>
          <a:xfrm>
            <a:off x="2403944" y="5418617"/>
            <a:ext cx="11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D13EE-04FF-42A9-830D-4E7D09D56C34}"/>
              </a:ext>
            </a:extLst>
          </p:cNvPr>
          <p:cNvSpPr txBox="1"/>
          <p:nvPr/>
        </p:nvSpPr>
        <p:spPr>
          <a:xfrm>
            <a:off x="2403944" y="143938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Bricks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19FF3-989A-4401-95D0-EBCAAEB6119E}"/>
              </a:ext>
            </a:extLst>
          </p:cNvPr>
          <p:cNvSpPr txBox="1"/>
          <p:nvPr/>
        </p:nvSpPr>
        <p:spPr>
          <a:xfrm>
            <a:off x="9429168" y="45018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0F555-2FE0-4E01-9BDA-F8C8615A777F}"/>
              </a:ext>
            </a:extLst>
          </p:cNvPr>
          <p:cNvCxnSpPr>
            <a:cxnSpLocks/>
          </p:cNvCxnSpPr>
          <p:nvPr/>
        </p:nvCxnSpPr>
        <p:spPr>
          <a:xfrm flipH="1">
            <a:off x="6939643" y="4686300"/>
            <a:ext cx="22370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4CD1-FE83-4876-8A52-3C75CC73E605}"/>
              </a:ext>
            </a:extLst>
          </p:cNvPr>
          <p:cNvCxnSpPr/>
          <p:nvPr/>
        </p:nvCxnSpPr>
        <p:spPr>
          <a:xfrm>
            <a:off x="3298371" y="1632857"/>
            <a:ext cx="893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1E6313-A358-4D2A-A704-ABE71FBA64BC}"/>
              </a:ext>
            </a:extLst>
          </p:cNvPr>
          <p:cNvCxnSpPr>
            <a:cxnSpLocks/>
          </p:cNvCxnSpPr>
          <p:nvPr/>
        </p:nvCxnSpPr>
        <p:spPr>
          <a:xfrm>
            <a:off x="3298371" y="5793392"/>
            <a:ext cx="2253343" cy="11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A6113-19FB-42BE-9593-B7B88F4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931247"/>
            <a:ext cx="7316129" cy="37897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6" y="660805"/>
            <a:ext cx="4275092" cy="550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B40E-217D-4A6A-9981-3CFB0846134C}"/>
              </a:ext>
            </a:extLst>
          </p:cNvPr>
          <p:cNvSpPr txBox="1"/>
          <p:nvPr/>
        </p:nvSpPr>
        <p:spPr>
          <a:xfrm>
            <a:off x="619789" y="1216255"/>
            <a:ext cx="59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배열을 이용해 벽돌리스트</a:t>
            </a:r>
            <a:r>
              <a:rPr lang="en-US" altLang="ko-KR" dirty="0"/>
              <a:t>(4X7)</a:t>
            </a:r>
            <a:r>
              <a:rPr lang="ko-KR" altLang="en-US" dirty="0"/>
              <a:t> 생성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459AD-6921-453D-9224-6E9B23547EA0}"/>
              </a:ext>
            </a:extLst>
          </p:cNvPr>
          <p:cNvSpPr txBox="1"/>
          <p:nvPr/>
        </p:nvSpPr>
        <p:spPr>
          <a:xfrm>
            <a:off x="619789" y="1618389"/>
            <a:ext cx="59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배경이미지</a:t>
            </a:r>
            <a:r>
              <a:rPr lang="ko-KR" altLang="en-US" dirty="0"/>
              <a:t>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루돌프 코를 공으로 </a:t>
            </a:r>
            <a:r>
              <a:rPr lang="en-US" altLang="ko-KR" dirty="0"/>
              <a:t>Play</a:t>
            </a:r>
            <a:r>
              <a:rPr lang="ko-KR" altLang="en-US" dirty="0"/>
              <a:t>함 </a:t>
            </a:r>
          </a:p>
        </p:txBody>
      </p:sp>
    </p:spTree>
    <p:extLst>
      <p:ext uri="{BB962C8B-B14F-4D97-AF65-F5344CB8AC3E}">
        <p14:creationId xmlns:p14="http://schemas.microsoft.com/office/powerpoint/2010/main" val="339782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7970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main</a:t>
              </a:r>
              <a:endParaRPr lang="ko-KR" altLang="en-US" sz="2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6698" y="4117062"/>
            <a:ext cx="50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벽돌이 </a:t>
            </a:r>
            <a:r>
              <a:rPr lang="en-US" altLang="ko-KR" dirty="0"/>
              <a:t>14</a:t>
            </a:r>
            <a:r>
              <a:rPr lang="ko-KR" altLang="en-US" dirty="0"/>
              <a:t>개보다 적게 남았을 때 위 쪽에</a:t>
            </a:r>
            <a:endParaRPr lang="en-US" altLang="ko-KR" dirty="0"/>
          </a:p>
          <a:p>
            <a:r>
              <a:rPr lang="en-US" altLang="ko-KR" dirty="0"/>
              <a:t>Happy Christmas</a:t>
            </a:r>
            <a:r>
              <a:rPr lang="ko-KR" altLang="en-US" dirty="0"/>
              <a:t> 글자가 차례대로 나타나게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2" y="323244"/>
            <a:ext cx="657225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08AEAA-92AD-47ED-9318-FFA8EDB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7" y="2229462"/>
            <a:ext cx="6581775" cy="42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DC5D58-5F87-4725-971E-1354A6E7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352649"/>
            <a:ext cx="7258050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BD4BEE-9996-4373-8526-31A1145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5029938"/>
            <a:ext cx="5734050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DA60-5C62-4DE2-9877-8C2C62141835}"/>
              </a:ext>
            </a:extLst>
          </p:cNvPr>
          <p:cNvSpPr txBox="1"/>
          <p:nvPr/>
        </p:nvSpPr>
        <p:spPr>
          <a:xfrm>
            <a:off x="405082" y="2797100"/>
            <a:ext cx="3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글자 배열 생성</a:t>
            </a:r>
          </a:p>
        </p:txBody>
      </p:sp>
    </p:spTree>
    <p:extLst>
      <p:ext uri="{BB962C8B-B14F-4D97-AF65-F5344CB8AC3E}">
        <p14:creationId xmlns:p14="http://schemas.microsoft.com/office/powerpoint/2010/main" val="200598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7970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main</a:t>
              </a:r>
              <a:endParaRPr lang="ko-KR" altLang="en-US" sz="22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0138" y="2778258"/>
            <a:ext cx="370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벽돌과 공이 충돌했을 때 공의 색이 랜덤으로 바뀌도록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2" y="490318"/>
            <a:ext cx="6572250" cy="3028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2C5734-52FF-4A66-A2FC-0A0A4FD3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894326"/>
            <a:ext cx="1123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02" y="628818"/>
            <a:ext cx="4837232" cy="623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38" y="1652818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9445-BC0A-47E8-B1E4-B3179AD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49" y="628818"/>
            <a:ext cx="4769880" cy="61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-16329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1" y="750718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58232"/>
            <a:ext cx="31245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en-US" altLang="ko-KR" sz="1600" dirty="0" err="1">
                <a:solidFill>
                  <a:schemeClr val="tx2"/>
                </a:solidFill>
              </a:rPr>
              <a:t>PingPong</a:t>
            </a:r>
            <a:r>
              <a:rPr lang="ko-KR" altLang="en-US" sz="1600" dirty="0">
                <a:solidFill>
                  <a:schemeClr val="tx2"/>
                </a:solidFill>
              </a:rPr>
              <a:t>게임에서 배열을 이용해 벽돌을 생성하고 랜덤함수를 이용해 공의 색을 바꿔보았다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 - </a:t>
            </a:r>
            <a:r>
              <a:rPr lang="ko-KR" altLang="en-US" sz="1600" dirty="0">
                <a:solidFill>
                  <a:schemeClr val="tx2"/>
                </a:solidFill>
              </a:rPr>
              <a:t>어려운 게임보다는 게임 후 마음이 </a:t>
            </a:r>
            <a:r>
              <a:rPr lang="ko-KR" altLang="en-US" sz="1600" dirty="0" err="1">
                <a:solidFill>
                  <a:schemeClr val="tx2"/>
                </a:solidFill>
              </a:rPr>
              <a:t>따뜻해지는</a:t>
            </a:r>
            <a:r>
              <a:rPr lang="ko-KR" altLang="en-US" sz="1600" dirty="0">
                <a:solidFill>
                  <a:schemeClr val="tx2"/>
                </a:solidFill>
              </a:rPr>
              <a:t> 게임을 만들고 싶었다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  <a:r>
              <a:rPr lang="ko-KR" altLang="en-US" sz="1600" dirty="0">
                <a:solidFill>
                  <a:schemeClr val="tx2"/>
                </a:solidFill>
              </a:rPr>
              <a:t>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</a:rPr>
              <a:t>,</a:t>
            </a:r>
            <a:r>
              <a:rPr lang="ko-KR" altLang="en-US" sz="1600" dirty="0">
                <a:solidFill>
                  <a:schemeClr val="tx2"/>
                </a:solidFill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게임 진행 여러가지 부분을 연관해서 만들어야 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한가지를 구현하면 다른 부분에서 생각지도 못한 오류가 생겨 처리하는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Analysis of Big Data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2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38317" y="2217220"/>
            <a:ext cx="7308593" cy="1442610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458134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9489" y="4509594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기초 정보 탐색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879" y="4509594"/>
            <a:ext cx="202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인사이트 발견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속성 탐색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피처 간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0908" y="4509594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탐색한 데이터 시각화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54743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05726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05844" y="235411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52613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공공데이터를 이용해서 </a:t>
            </a:r>
            <a:r>
              <a:rPr lang="ko-KR" altLang="en-US" sz="1600" dirty="0" err="1">
                <a:solidFill>
                  <a:schemeClr val="tx2"/>
                </a:solidFill>
                <a:latin typeface="+mj-ea"/>
                <a:ea typeface="+mj-ea"/>
              </a:rPr>
              <a:t>의미있는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 정보 추출하기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추출한 정보 시각화 하기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+mj-ea"/>
                <a:ea typeface="+mj-ea"/>
              </a:rPr>
              <a:t>정보를 바탕으로 관련 산업군에서 어떻게 쓰일 수 있을 지 생각해보기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just"/>
            <a:endParaRPr lang="en-US" altLang="ko-KR" sz="1200" dirty="0">
              <a:solidFill>
                <a:schemeClr val="tx2"/>
              </a:solidFill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23344"/>
            <a:ext cx="3413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공공데이터 사이트에서 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‘</a:t>
            </a:r>
            <a:r>
              <a:rPr lang="ko-KR" altLang="en-US" sz="1600" dirty="0" err="1">
                <a:solidFill>
                  <a:schemeClr val="tx2"/>
                </a:solidFill>
                <a:latin typeface="+mn-ea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 음주운전교통사고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’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 자료를 선택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추출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속성탐색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+mn-ea"/>
              </a:rPr>
              <a:t>시각화해보기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2744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Python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Jupyter</a:t>
            </a: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 Notebook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Anaconda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+mj-ea"/>
                <a:ea typeface="+mj-ea"/>
              </a:rPr>
              <a:t>Pandas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Numpy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+mj-ea"/>
                <a:ea typeface="+mj-ea"/>
              </a:rPr>
              <a:t>matplotlib</a:t>
            </a:r>
            <a:endParaRPr lang="en-US" altLang="ko-KR" sz="16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900" dirty="0">
                <a:solidFill>
                  <a:schemeClr val="tx2"/>
                </a:solidFill>
              </a:rPr>
              <a:t> </a:t>
            </a:r>
          </a:p>
          <a:p>
            <a:pPr algn="just"/>
            <a:endParaRPr lang="ko-KR" altLang="en-US" sz="9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2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자료를 선정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상관관계 파악</a:t>
            </a: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탐색한 데이터를 바탕으로 시각화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80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9195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88458"/>
              </p:ext>
            </p:extLst>
          </p:nvPr>
        </p:nvGraphicFramePr>
        <p:xfrm>
          <a:off x="1279526" y="1908413"/>
          <a:ext cx="10575776" cy="4191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64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사전 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자료 수집 및 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Mini </a:t>
                      </a:r>
                      <a:r>
                        <a:rPr lang="en-US" altLang="ko-KR" dirty="0" err="1"/>
                        <a:t>PhotoShop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포토샵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그림판</a:t>
                      </a:r>
                      <a:r>
                        <a:rPr lang="ko-KR" altLang="en-US" dirty="0"/>
                        <a:t>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2021.11.10-2021.11.17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PingPong</a:t>
                      </a:r>
                      <a:r>
                        <a:rPr lang="en-US" altLang="ko-KR" dirty="0"/>
                        <a:t> Game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2021.11.19-2021-2021.11.24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My Personal Game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2021.11.24-2021.12.01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BigData</a:t>
                      </a:r>
                      <a:r>
                        <a:rPr lang="en-US" altLang="ko-KR" dirty="0"/>
                        <a:t> Analysis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공공데이터포탈에서</a:t>
                      </a:r>
                      <a:r>
                        <a:rPr lang="ko-KR" altLang="en-US" dirty="0"/>
                        <a:t> 자료수집</a:t>
                      </a:r>
                      <a:endParaRPr lang="en-US" altLang="ko-KR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설정한 목표에 맞는 데이터 도출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2021.12.22-2021.12.22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19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602268" cy="660429"/>
            <a:chOff x="1188881" y="351819"/>
            <a:chExt cx="3602268" cy="660429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581361"/>
              <a:ext cx="3602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프로젝트 절차 및 개발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4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데이터 출처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830021"/>
            <a:ext cx="4853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출처</a:t>
            </a:r>
            <a:r>
              <a:rPr lang="en-US" altLang="ko-KR" dirty="0"/>
              <a:t>: </a:t>
            </a:r>
            <a:r>
              <a:rPr lang="ko-KR" altLang="en-US" dirty="0"/>
              <a:t>공공데이터 포탈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파일데이터명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도로교통공단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부문별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음주운전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교통사고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_20181231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포함내용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시도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-apple-system"/>
              </a:rPr>
              <a:t>시군구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발생건수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사망자수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부상자수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중상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경상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부상신고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/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제공기관</a:t>
            </a:r>
            <a:r>
              <a:rPr lang="en-US" altLang="ko-KR" dirty="0"/>
              <a:t>: </a:t>
            </a:r>
            <a:r>
              <a:rPr lang="ko-KR" altLang="en-US" dirty="0"/>
              <a:t>도로교통공단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ED0C1-1F42-4581-81F2-15594052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27" y="555397"/>
            <a:ext cx="4724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5814" y="1320484"/>
            <a:ext cx="48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파일에 한글이 포함되어 있으므로 자료 추출을 위해 </a:t>
            </a:r>
            <a:r>
              <a:rPr lang="en-US" altLang="ko-KR" dirty="0"/>
              <a:t>encoding = ‘cp949’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판다스를</a:t>
            </a:r>
            <a:r>
              <a:rPr lang="ko-KR" altLang="en-US" dirty="0"/>
              <a:t> 이용해 파일 불러오기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9" y="490318"/>
            <a:ext cx="5359128" cy="6295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265814" y="4669972"/>
            <a:ext cx="46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교통사고에 대한 기본정보 추출</a:t>
            </a:r>
          </a:p>
        </p:txBody>
      </p:sp>
    </p:spTree>
    <p:extLst>
      <p:ext uri="{BB962C8B-B14F-4D97-AF65-F5344CB8AC3E}">
        <p14:creationId xmlns:p14="http://schemas.microsoft.com/office/powerpoint/2010/main" val="396990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997613"/>
            <a:ext cx="385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 사건에 대한 </a:t>
            </a:r>
            <a:endParaRPr lang="en-US" altLang="ko-KR" dirty="0"/>
          </a:p>
          <a:p>
            <a:r>
              <a:rPr lang="ko-KR" altLang="en-US" dirty="0"/>
              <a:t>수치데이터 통계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908019"/>
            <a:ext cx="7406998" cy="4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2117440"/>
            <a:ext cx="460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음주운전 교통사고의 시도별 사망자수 합계 </a:t>
            </a:r>
            <a:endParaRPr lang="en-US" altLang="ko-KR" dirty="0"/>
          </a:p>
          <a:p>
            <a:r>
              <a:rPr lang="ko-KR" altLang="en-US" dirty="0"/>
              <a:t>사망자 순으로 정렬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90" y="244548"/>
            <a:ext cx="3978749" cy="6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0159" y="2055753"/>
            <a:ext cx="2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시도별 발생건수</a:t>
            </a:r>
            <a:endParaRPr lang="en-US" altLang="ko-KR" dirty="0"/>
          </a:p>
          <a:p>
            <a:r>
              <a:rPr lang="ko-KR" altLang="en-US" dirty="0"/>
              <a:t>순으로 정렬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440235"/>
            <a:ext cx="3905795" cy="6163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8" y="430709"/>
            <a:ext cx="3905795" cy="61825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300" y="2104153"/>
            <a:ext cx="193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도시별</a:t>
            </a:r>
            <a:r>
              <a:rPr lang="ko-KR" altLang="en-US" dirty="0"/>
              <a:t> 부상자수 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14234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4674" y="2104153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시각화를 위한 처리 과정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5" y="796804"/>
            <a:ext cx="7769137" cy="55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7" y="1722475"/>
            <a:ext cx="574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지역별 음주운전교통사고 현황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7" y="2901776"/>
            <a:ext cx="5740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</a:rPr>
              <a:t> 음주운전 </a:t>
            </a:r>
            <a:r>
              <a:rPr lang="ko-KR" altLang="en-US" sz="1600" dirty="0" err="1">
                <a:solidFill>
                  <a:schemeClr val="tx2"/>
                </a:solidFill>
              </a:rPr>
              <a:t>굩통사고</a:t>
            </a:r>
            <a:r>
              <a:rPr lang="ko-KR" altLang="en-US" sz="1600" dirty="0">
                <a:solidFill>
                  <a:schemeClr val="tx2"/>
                </a:solidFill>
              </a:rPr>
              <a:t> 현황을 나타내는 막대그래프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>- </a:t>
            </a:r>
            <a:r>
              <a:rPr lang="ko-KR" altLang="en-US" sz="1600" dirty="0">
                <a:solidFill>
                  <a:schemeClr val="tx2"/>
                </a:solidFill>
              </a:rPr>
              <a:t>발생건수와 부상자수를 나타냄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경기지역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서울 순으로 발생건수와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>
                <a:solidFill>
                  <a:schemeClr val="tx2"/>
                </a:solidFill>
              </a:rPr>
              <a:t>부상자수가 많음을 알 수 있음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반대로 세종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제주 지역은 가장 적은 발생 건수를 보여줌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음주운전이 많이 발생하는 지역을 위주로 음주운전 교통사고 감소를 위해 정치적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제도적</a:t>
            </a:r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ko-KR" altLang="en-US" sz="1600" dirty="0">
                <a:solidFill>
                  <a:schemeClr val="tx2"/>
                </a:solidFill>
              </a:rPr>
              <a:t>정비의 필요성이 보임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2241870"/>
            <a:ext cx="586821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9440" y="2350205"/>
            <a:ext cx="3999498" cy="3024747"/>
            <a:chOff x="102324" y="3738357"/>
            <a:chExt cx="2362993" cy="2083013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259946" cy="5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지역별 음주운전 교통사고 </a:t>
              </a:r>
              <a:endParaRPr lang="en-US" altLang="ko-KR" sz="2400" b="1" dirty="0">
                <a:solidFill>
                  <a:schemeClr val="tx2"/>
                </a:solidFill>
              </a:endParaRPr>
            </a:p>
            <a:p>
              <a:r>
                <a:rPr lang="ko-KR" altLang="en-US" sz="2400" b="1" dirty="0">
                  <a:solidFill>
                    <a:schemeClr val="tx2"/>
                  </a:solidFill>
                </a:rPr>
                <a:t>사망자 수에 대한 비율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5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</a:rPr>
                <a:t>경기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충남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경남</a:t>
              </a:r>
              <a:r>
                <a:rPr lang="en-US" altLang="ko-KR" sz="1600" dirty="0">
                  <a:solidFill>
                    <a:schemeClr val="tx2"/>
                  </a:solidFill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</a:rPr>
                <a:t>경북 순으로 많음</a:t>
              </a: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</a:rPr>
                <a:t>사건에 비해 사망사고가 많이 발생하는 원인을 파악하고 사망자수 감소를 위한 방안이 제고되어야 할 것으로 보임</a:t>
              </a:r>
              <a:endParaRPr lang="en-US" altLang="ko-KR" sz="16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6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340121"/>
            <a:ext cx="6710818" cy="61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743440"/>
            <a:ext cx="31245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주피터노트북과 </a:t>
            </a:r>
            <a:r>
              <a:rPr lang="ko-KR" altLang="en-US" sz="1400" dirty="0" err="1">
                <a:solidFill>
                  <a:schemeClr val="tx2"/>
                </a:solidFill>
              </a:rPr>
              <a:t>넘파이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</a:rPr>
              <a:t>매플롭립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</a:rPr>
              <a:t>판다스를</a:t>
            </a:r>
            <a:r>
              <a:rPr lang="ko-KR" altLang="en-US" sz="1400" dirty="0">
                <a:solidFill>
                  <a:schemeClr val="tx2"/>
                </a:solidFill>
              </a:rPr>
              <a:t> 이용해 빅데이터 속성을 탐색하고 토대로 </a:t>
            </a:r>
            <a:r>
              <a:rPr lang="ko-KR" altLang="en-US" sz="1400" dirty="0" err="1">
                <a:solidFill>
                  <a:schemeClr val="tx2"/>
                </a:solidFill>
              </a:rPr>
              <a:t>도시별</a:t>
            </a:r>
            <a:r>
              <a:rPr lang="ko-KR" altLang="en-US" sz="1400" dirty="0">
                <a:solidFill>
                  <a:schemeClr val="tx2"/>
                </a:solidFill>
              </a:rPr>
              <a:t> 음주운전과 교통사고의 상관관계를 파악할 수 있었다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</a:p>
          <a:p>
            <a:pPr algn="just"/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상관관계를 바탕으로 데이터를 시각화해 데이터를 보다 쉽게 볼 수 있게 처리할 수 있었다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  <a:br>
              <a:rPr lang="en-US" altLang="ko-KR" sz="1400" dirty="0">
                <a:solidFill>
                  <a:schemeClr val="tx2"/>
                </a:solidFill>
              </a:rPr>
            </a:br>
            <a:endParaRPr lang="en-US" altLang="ko-KR" sz="14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다양한 산업군에서 빅데이터를 이용해 목적에 맞는 전략을 마련하고 문제가 있다면 그에 상응하는 해결방안을 마련하는 데 유용할 것 같다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</a:p>
          <a:p>
            <a:pPr algn="just"/>
            <a:r>
              <a:rPr lang="en-US" altLang="ko-KR" sz="1400" dirty="0">
                <a:solidFill>
                  <a:schemeClr val="tx2"/>
                </a:solidFill>
              </a:rPr>
              <a:t/>
            </a:r>
            <a:br>
              <a:rPr lang="en-US" altLang="ko-KR" sz="1400" dirty="0">
                <a:solidFill>
                  <a:schemeClr val="tx2"/>
                </a:solidFill>
              </a:rPr>
            </a:br>
            <a:r>
              <a:rPr lang="en-US" altLang="ko-KR" sz="1400" dirty="0">
                <a:solidFill>
                  <a:schemeClr val="tx2"/>
                </a:solidFill>
              </a:rPr>
              <a:t>- </a:t>
            </a:r>
            <a:r>
              <a:rPr lang="ko-KR" altLang="en-US" sz="1400" dirty="0">
                <a:solidFill>
                  <a:schemeClr val="tx2"/>
                </a:solidFill>
              </a:rPr>
              <a:t>데이터 신뢰성을 확보하기 위해 데이터를 선택 할 때 출처를 확인하고 모집단을 정확하게 파악할 필요가 있다고 느꼈다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2189" y="5128728"/>
            <a:ext cx="327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</a:rPr>
              <a:t>The End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9" y="547890"/>
            <a:ext cx="6469219" cy="430607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Mini Photoshop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76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파이썬을</a:t>
            </a:r>
            <a:r>
              <a:rPr lang="ko-KR" altLang="en-US" sz="1600" dirty="0">
                <a:solidFill>
                  <a:schemeClr val="tx2"/>
                </a:solidFill>
              </a:rPr>
              <a:t> 이용해 </a:t>
            </a:r>
            <a:r>
              <a:rPr lang="en-US" altLang="ko-KR" sz="1600" dirty="0">
                <a:solidFill>
                  <a:schemeClr val="tx2"/>
                </a:solidFill>
              </a:rPr>
              <a:t>UI</a:t>
            </a:r>
            <a:r>
              <a:rPr lang="ko-KR" altLang="en-US" sz="1600" dirty="0">
                <a:solidFill>
                  <a:schemeClr val="tx2"/>
                </a:solidFill>
              </a:rPr>
              <a:t>를 구현하고 다양한 라이브러리를 활용해보도록 함 </a:t>
            </a:r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Tkinter</a:t>
            </a:r>
            <a:r>
              <a:rPr lang="ko-KR" altLang="en-US" sz="1600" dirty="0">
                <a:solidFill>
                  <a:schemeClr val="tx2"/>
                </a:solidFill>
              </a:rPr>
              <a:t>를 이용해 버튼이벤트 처리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</a:rPr>
              <a:t/>
            </a:r>
            <a:br>
              <a:rPr lang="en-US" altLang="ko-KR" sz="1600" dirty="0">
                <a:solidFill>
                  <a:schemeClr val="tx2"/>
                </a:solidFill>
              </a:rPr>
            </a:br>
            <a:r>
              <a:rPr lang="en-US" altLang="ko-KR" sz="1600" dirty="0">
                <a:solidFill>
                  <a:schemeClr val="tx2"/>
                </a:solidFill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</a:rPr>
              <a:t>파이썬 함수와 변수에 대한 이해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500" dirty="0">
              <a:solidFill>
                <a:schemeClr val="tx2"/>
              </a:solidFill>
            </a:endParaRPr>
          </a:p>
          <a:p>
            <a:pPr algn="just"/>
            <a:endParaRPr lang="ko-KR" altLang="en-US" sz="15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88234" y="2035754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포토샵보다 간단하고 단순한 나만의 작은 포토샵 만들기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44826" y="143985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ImageMagic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</a:rPr>
              <a:t>PIL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</a:rPr>
              <a:t>tkinter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</a:rPr>
              <a:t>미니포토샵</a:t>
            </a:r>
            <a:r>
              <a:rPr lang="ko-KR" altLang="en-US" sz="1600" dirty="0">
                <a:solidFill>
                  <a:schemeClr val="tx2"/>
                </a:solidFill>
              </a:rPr>
              <a:t> 시각화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</a:rPr>
              <a:t>다양한 편집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06904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85" y="997067"/>
            <a:ext cx="8858558" cy="549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4" y="1383990"/>
            <a:ext cx="27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파일 실행 후 빠른 이미지 처리를 위한 버튼 </a:t>
            </a:r>
            <a:endParaRPr lang="en-US" altLang="ko-KR" b="1" dirty="0">
              <a:solidFill>
                <a:srgbClr val="002060"/>
              </a:solidFill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확대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축소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이미지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브러시</a:t>
            </a:r>
          </a:p>
        </p:txBody>
      </p:sp>
    </p:spTree>
    <p:extLst>
      <p:ext uri="{BB962C8B-B14F-4D97-AF65-F5344CB8AC3E}">
        <p14:creationId xmlns:p14="http://schemas.microsoft.com/office/powerpoint/2010/main" val="31717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3" y="1394486"/>
            <a:ext cx="306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1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</a:p>
          <a:p>
            <a:r>
              <a:rPr lang="ko-KR" altLang="en-US" dirty="0"/>
              <a:t>원본 이미지의 변화없이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반전</a:t>
            </a:r>
            <a:r>
              <a:rPr lang="en-US" altLang="ko-KR" dirty="0"/>
              <a:t>, </a:t>
            </a:r>
            <a:r>
              <a:rPr lang="ko-KR" altLang="en-US" dirty="0"/>
              <a:t>회전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2D2BE4-D8EF-4DC6-9771-0D0E3F2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11" y="1184973"/>
            <a:ext cx="1203316" cy="1578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DEFA15-2E3A-4546-9D9A-863E4EAC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11" y="3613666"/>
            <a:ext cx="1242133" cy="1746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00C65-843E-444C-B01C-D56E531B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92" y="827093"/>
            <a:ext cx="3118270" cy="152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E8030-0DBC-49EE-A155-00B20D2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92" y="2663337"/>
            <a:ext cx="2950123" cy="1761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8E835B-B93E-417E-ADBD-C26F85D0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92" y="5406383"/>
            <a:ext cx="1190377" cy="776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C5681-EB9D-4B49-B41F-8E5539B15263}"/>
              </a:ext>
            </a:extLst>
          </p:cNvPr>
          <p:cNvSpPr txBox="1"/>
          <p:nvPr/>
        </p:nvSpPr>
        <p:spPr>
          <a:xfrm>
            <a:off x="265813" y="3595797"/>
            <a:ext cx="27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2: </a:t>
            </a:r>
          </a:p>
          <a:p>
            <a:r>
              <a:rPr lang="ko-KR" altLang="en-US" dirty="0"/>
              <a:t>색과 관련된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2C0E9-9AD7-4509-9485-0F386B92D22B}"/>
              </a:ext>
            </a:extLst>
          </p:cNvPr>
          <p:cNvSpPr txBox="1"/>
          <p:nvPr/>
        </p:nvSpPr>
        <p:spPr>
          <a:xfrm>
            <a:off x="5250716" y="1283121"/>
            <a:ext cx="311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</a:rPr>
              <a:t>3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하단메뉴의 하단메뉴 구현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2D29-0E5E-4821-A654-0F91CB015403}"/>
              </a:ext>
            </a:extLst>
          </p:cNvPr>
          <p:cNvSpPr txBox="1"/>
          <p:nvPr/>
        </p:nvSpPr>
        <p:spPr>
          <a:xfrm>
            <a:off x="5250716" y="5508613"/>
            <a:ext cx="295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편집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</a:p>
          <a:p>
            <a:r>
              <a:rPr lang="ko-KR" altLang="en-US" dirty="0" err="1"/>
              <a:t>바로전</a:t>
            </a:r>
            <a:r>
              <a:rPr lang="ko-KR" altLang="en-US" dirty="0"/>
              <a:t> 화면으로 되돌리기</a:t>
            </a:r>
            <a:r>
              <a:rPr lang="en-US" altLang="ko-KR" dirty="0"/>
              <a:t>, </a:t>
            </a:r>
            <a:r>
              <a:rPr lang="ko-KR" altLang="en-US" dirty="0"/>
              <a:t> 빈페이지로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23250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1347858"/>
            <a:ext cx="320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-</a:t>
            </a:r>
            <a:r>
              <a:rPr lang="ko-KR" altLang="en-US" dirty="0" err="1"/>
              <a:t>파일불러오기</a:t>
            </a:r>
            <a:r>
              <a:rPr lang="ko-KR" altLang="en-US" dirty="0"/>
              <a:t> 시</a:t>
            </a:r>
            <a:endParaRPr lang="en-US" altLang="ko-KR" dirty="0"/>
          </a:p>
          <a:p>
            <a:r>
              <a:rPr lang="ko-KR" altLang="en-US" dirty="0"/>
              <a:t>왼쪽 상단에 파일 이름 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1B593-46E9-409A-B8EB-1C66224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6" y="273124"/>
            <a:ext cx="7953375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65816-A18D-4029-8AFD-5464929E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4081163"/>
            <a:ext cx="6543675" cy="18669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5A7DA18-0DE2-42CA-ACDB-B9BD8A26E2E6}"/>
              </a:ext>
            </a:extLst>
          </p:cNvPr>
          <p:cNvSpPr/>
          <p:nvPr/>
        </p:nvSpPr>
        <p:spPr>
          <a:xfrm>
            <a:off x="4445391" y="581361"/>
            <a:ext cx="897878" cy="623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1572</TotalTime>
  <Words>1740</Words>
  <Application>Microsoft Office PowerPoint</Application>
  <PresentationFormat>와이드스크린</PresentationFormat>
  <Paragraphs>467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-apple-system</vt:lpstr>
      <vt:lpstr>Noto Sans CJK KR Thin</vt:lpstr>
      <vt:lpstr>나눔스퀘어라운드 Regular</vt:lpstr>
      <vt:lpstr>Malgun Gothic</vt:lpstr>
      <vt:lpstr>Malgun Gothic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YJ</cp:lastModifiedBy>
  <cp:revision>189</cp:revision>
  <dcterms:created xsi:type="dcterms:W3CDTF">2015-01-21T11:35:38Z</dcterms:created>
  <dcterms:modified xsi:type="dcterms:W3CDTF">2021-12-30T01:45:17Z</dcterms:modified>
</cp:coreProperties>
</file>